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281" r:id="rId3"/>
    <p:sldId id="257" r:id="rId4"/>
    <p:sldId id="448" r:id="rId5"/>
    <p:sldId id="449" r:id="rId6"/>
    <p:sldId id="450" r:id="rId7"/>
    <p:sldId id="451" r:id="rId8"/>
    <p:sldId id="452" r:id="rId9"/>
    <p:sldId id="453" r:id="rId10"/>
    <p:sldId id="454" r:id="rId11"/>
    <p:sldId id="455" r:id="rId12"/>
    <p:sldId id="456" r:id="rId13"/>
    <p:sldId id="457" r:id="rId14"/>
    <p:sldId id="458" r:id="rId15"/>
    <p:sldId id="459" r:id="rId16"/>
    <p:sldId id="460" r:id="rId17"/>
    <p:sldId id="461" r:id="rId18"/>
    <p:sldId id="462" r:id="rId19"/>
    <p:sldId id="463" r:id="rId20"/>
    <p:sldId id="464" r:id="rId21"/>
    <p:sldId id="465" r:id="rId22"/>
    <p:sldId id="466" r:id="rId23"/>
    <p:sldId id="467" r:id="rId24"/>
    <p:sldId id="435" r:id="rId25"/>
    <p:sldId id="348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033" autoAdjust="0"/>
  </p:normalViewPr>
  <p:slideViewPr>
    <p:cSldViewPr snapToGrid="0">
      <p:cViewPr varScale="1">
        <p:scale>
          <a:sx n="82" d="100"/>
          <a:sy n="82" d="100"/>
        </p:scale>
        <p:origin x="69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C55B4A6-F6ED-41A2-91E7-92EA26A78E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skill up-skill re-skill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E8005F-CED1-4621-9110-C690C6CDC9C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BA3DF1-419F-4396-AE23-2FADD3683DAD}" type="datetimeFigureOut">
              <a:rPr lang="en-IN" smtClean="0"/>
              <a:t>19-02-2026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C7E25C-2D8D-41AA-8748-E6D60FE01D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D82668-E5B5-46EE-9C93-F2CE7B1769F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15D8C8-2A11-4FB2-BD5D-E4BDAB38F5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8578213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skill up-skill re-skill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A6DFB3-D709-4817-8757-3B1955B6C311}" type="datetimeFigureOut">
              <a:rPr lang="en-IN" smtClean="0"/>
              <a:t>19-02-2026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E57952-1A80-46FA-8548-977403839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7415091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17BC2B-6A05-6DAB-6C3A-C622D74FDA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66A37A-0260-8651-0642-5F6FFC86E3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8B0843-53AF-4FC4-ADB0-C4F97A456C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Linear Regression is highly interpretable</a:t>
            </a:r>
            <a:endParaRPr lang="en-IN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B366B662-E848-8BC3-E2AE-63B2F303B7D6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IN"/>
              <a:t>skill up-skill re-skill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72F70D-7960-1D1A-C6E9-FD9652512D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57952-1A80-46FA-8548-9774038396A1}" type="slidenum">
              <a:rPr lang="en-IN" smtClean="0"/>
              <a:t>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0640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3C41B-E9E9-489D-B260-27118C51A9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18C4B8-CEE0-48BD-992B-814D7C429E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E0641-E2DC-4375-B272-231AFBA64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D9D9-0201-491D-850A-4E48B8CC6FB5}" type="datetime1">
              <a:rPr lang="en-IN" smtClean="0"/>
              <a:t>19-02-2026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D9137-1D30-43E0-932D-1EB873CE0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AB4F9-BFE1-4F47-8160-278C84DA0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24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BCFDE-0066-424F-8AD8-B8B63F4BB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767B97-FA2A-4591-8DD4-3BF5963752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81EE0-3A36-4DA0-8C70-B2F55A23D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8E471-E374-414F-ACAE-271604EC180C}" type="datetime1">
              <a:rPr lang="en-IN" smtClean="0"/>
              <a:t>19-02-2026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91D9F-1AA2-4DC0-ABDD-E386B07AD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B10BF8-EA9D-4436-8B54-135D36BD0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9479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2BC0A2-01C6-47DB-93BE-DB08598B63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BC7C24-10B7-4275-A1D4-1C14E61890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B6E22-37F2-4165-A9BB-2109D041F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09059-F8BB-4ED7-ABCA-C2BF3D4995E6}" type="datetime1">
              <a:rPr lang="en-IN" smtClean="0"/>
              <a:t>19-02-2026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56818C-8238-4212-9546-A9BA9398E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C79E6-8F9D-4249-B9F7-352C3C528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0094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F8CD0-CC09-4685-A6E3-C9BBA661D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E0423-F94B-4A20-BA08-6E113BA16B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264F-4D1D-42F9-B1ED-BEA4739C0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85BB6-7F57-4C30-AECB-DA0D27197DA6}" type="datetime1">
              <a:rPr lang="en-IN" smtClean="0"/>
              <a:t>19-02-2026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B44A2-22EA-44B0-B219-7CB71AB84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8506A-7EAE-470A-B749-0B43FF1F2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9085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D3BCC-6658-4BBB-B1FE-8A51C995B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D09F01-5596-4590-B4B8-A77BBB859C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1DB20-F694-46E7-BA2E-E379D0D00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C85B2-39A4-4814-A92A-2973CDC9102C}" type="datetime1">
              <a:rPr lang="en-IN" smtClean="0"/>
              <a:t>19-02-2026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4FA37-DFF6-49FE-A511-D986E4430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E922A-582D-412F-8D08-1961EBDE9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6327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7A0B4-7DDD-456B-868E-04A488A16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7254B-1F41-4F92-8B68-9C674549E6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4EA022-5DE4-44D3-9F22-F814D27A1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BB7E97-0CE2-40EF-9035-BABECA59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293A2-8117-48A4-9605-23EE94DF99C3}" type="datetime1">
              <a:rPr lang="en-IN" smtClean="0"/>
              <a:t>19-02-2026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A4F199-F1D8-4F41-9729-74072316A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038860-A321-47E1-A901-9A31ACA8B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6687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A48B7-EEB8-49FB-A0B5-6537290AA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CDACF7-9B14-4029-B2E7-54EE46CF7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8BA818-DC40-495F-BA3A-ECE379EED7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E8DDCE-3A75-4288-862A-FEC0EAD1AE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44CC0A-DC5F-415B-8B31-0ABF5A8363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00FD2E-C50D-41E4-B63A-E027608F6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5C8FC-84AC-4C10-ACC0-BD7AF63F7665}" type="datetime1">
              <a:rPr lang="en-IN" smtClean="0"/>
              <a:t>19-02-2026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3C346B-A211-4AB4-8CD0-78AECC55B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3B9F66-7773-41D1-BAC7-1779C683F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4104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723AA-C80A-48BC-AEC6-7DEB48525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F2A346-0D1B-4256-9132-CB879CE96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0B640-F7B0-4E9F-B479-2364AFCFD561}" type="datetime1">
              <a:rPr lang="en-IN" smtClean="0"/>
              <a:t>19-02-2026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D8BFEC-7F4E-42A1-8F8B-C963212FA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7053D-177C-48FE-94BB-7D2BD7215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7161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B7B5B-8618-4598-A42F-E77A5E7A5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55B1-F658-4E21-B29B-5C46404C65AF}" type="datetime1">
              <a:rPr lang="en-IN" smtClean="0"/>
              <a:t>19-02-2026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C4A9AA-34C8-47A8-8FB6-82529E447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5BD80E-88A3-4F3A-9F53-55EC3AC33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1716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5D3AA-A5E3-4783-9DBA-B91ABD3FA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D636D-3601-4BD1-ACEB-BBC34281A3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60A2C8-4279-438E-87E0-A01F76262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B60658-7026-4AFD-BCDA-22137F6C8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6127A-0CB8-41EB-AC70-2B05AA20CEB4}" type="datetime1">
              <a:rPr lang="en-IN" smtClean="0"/>
              <a:t>19-02-2026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0149A-2D3F-414A-8383-27F6EC7BF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8A4C9F-0C49-4ED0-AEAE-CBB1E79DC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1323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D40B7-5D4B-4A58-B13A-74F6D61D6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AFA2D4-EE9C-48E1-87D3-42D611AA03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C3D02-5D72-4538-BA17-9869B87C70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0D4831-4453-4D03-A9AA-7C6196C82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E169A-C6D0-47B8-83D4-F4CEB7EC43EC}" type="datetime1">
              <a:rPr lang="en-IN" smtClean="0"/>
              <a:t>19-02-2026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6C28A-74DE-4994-8DF8-7BF27E18A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5F87BE-663F-48C0-BE8A-EAA4B7686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6628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61CC49-6A6E-4458-B7D5-F57D53CAD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F71B4D-5EE4-4B37-8114-5D368C160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0161EA-61A4-45FE-B63D-DC877E80F9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8274BC-1E24-44A8-9040-DB21F7AFD224}" type="datetime1">
              <a:rPr lang="en-IN" smtClean="0"/>
              <a:t>19-02-2026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497DB-E57A-4B4A-A292-2720D15BC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C2572-16A3-43B1-A9DF-5174662620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7745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kaushalya.tech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redirect?event=video_description&amp;redir_token=QUFFLUhqbXZGeVNwM2JNdXdMVUkxMl9STUkycFNhOTFaQXxBQ3Jtc0traHVXb2VrZC1qNmZFN2JVM0hzT1lXM1JkR1ViSXluZUdnT25xN084dW9zWlRLMVU0R0lfVjdSR2x5VkM1QVdmSU1VcURpcDB5Qzk4VWZfd0dEUmVnRWdBMXRidFEtNEhvRll4LU9GY19qM1FKMTRydw&amp;q=https%3A%2F%2Farxiv.org%2Fabs%2F1602.04938&amp;v=qQvC6FWlc-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redirect?event=video_description&amp;redir_token=QUFFLUhqblQ0cWROQlI1M1NmQkY3SzUxOWNxZEswODF0UXxBQ3Jtc0trNWh6TWJLOHpSU1dvZmJCV0plNmJyTlZkbDFUZ0pJTjBhY3g3M2VwYVFza0ZHMGxyVlJxLTJ2M1hUdnR0UWd0QUREYlFieVRtRlM4NC1leHdFVXFJcTdIcTdmN2VoeWZ5ZW1fOUlHOUxTaHhJTm9jRQ&amp;q=https%3A%2F%2Fnewsletter.theaiedge.io%2Fp%2Fthe-aiedge-explainable-ai-lime-and&amp;v=qQvC6FWlc-E" TargetMode="External"/><Relationship Id="rId5" Type="http://schemas.openxmlformats.org/officeDocument/2006/relationships/hyperlink" Target="https://www.youtube.com/redirect?event=video_description&amp;redir_token=QUFFLUhqbXhUcmw5Y2tpMUx2Q1NUeU5OcjB0ZmFFT2dxUXxBQ3Jtc0tuZE5XMlBPSFZkdHl6WHlIblR4d3ViNDE4R1ZVV3lrTnYzRG1JekFFZ2FmZmVyWjBJOGRiTUhJR043VmVPREdRTGpuVkRZTnFEU2JGSEFPSVQ3MHE4NUFYc1JwZVJlNVhCTWlpS3NCQmxmTXgzY0lHVQ&amp;q=https%3A%2F%2Fwww.oreilly.com%2Fcontent%2Fintroduction-to-local-interpretable-model-agnostic-explanations-lime%2F&amp;v=qQvC6FWlc-E" TargetMode="External"/><Relationship Id="rId4" Type="http://schemas.openxmlformats.org/officeDocument/2006/relationships/hyperlink" Target="https://www.youtube.com/redirect?event=video_description&amp;redir_token=QUFFLUhqbU9lRHRwbU95VWZKS1RQeHg5RzFBdWdwUkNjd3xBQ3Jtc0trcVJGSS1WWU5fMW43dHVLWUp1UGxzZ25sZVU1NHVUWHBpelRzeUkzYUVodENsTDJFSWVzdHpmdlQySEZDTzdReUlFY0R5R0NXZWlKYVBjTEk4VjF0cHNOM0lYTGF0b0IxR0F6cENWSzlRT1NXTU9HSQ&amp;q=https%3A%2F%2Fgithub.com%2Fmarcotcr%2Flime&amp;v=qQvC6FWlc-E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FA290-8B3A-4103-A00E-06244A24C2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81548"/>
            <a:ext cx="9144000" cy="2006384"/>
          </a:xfrm>
        </p:spPr>
        <p:txBody>
          <a:bodyPr>
            <a:normAutofit/>
          </a:bodyPr>
          <a:lstStyle/>
          <a:p>
            <a:r>
              <a:rPr lang="en-US" sz="2400" b="1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LIME Deep drive</a:t>
            </a:r>
            <a:br>
              <a:rPr lang="en-US" sz="2400" b="1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</a:br>
            <a:br>
              <a:rPr lang="en-US" sz="1800" b="0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</a:br>
            <a:endParaRPr lang="en-IN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B74BFB-7A18-4DF0-8E46-E05235A52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754313"/>
          </a:xfrm>
        </p:spPr>
        <p:txBody>
          <a:bodyPr>
            <a:noAutofit/>
          </a:bodyPr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Raghu Prasad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9845547471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www.kaushalya.tech</a:t>
            </a:r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CEO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C57037-1BA5-4CBD-8260-3759DECD7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www.</a:t>
            </a:r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kaushalya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1DA70F-03AB-406E-88DC-93CC07431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>
                <a:latin typeface="Arial" panose="020B0604020202020204" pitchFamily="34" charset="0"/>
                <a:cs typeface="Arial" panose="020B0604020202020204" pitchFamily="34" charset="0"/>
              </a:rPr>
              <a:t>1</a:t>
            </a:fld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708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E3AB66-B32F-7A00-6428-C42A3D6365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BFF22-A612-3012-F12E-D55824FD9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Lime  Implementation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110232-B088-6794-D939-2CA7A9AF0A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/>
          </a:p>
          <a:p>
            <a:endParaRPr lang="en-US" dirty="0"/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9C3938-DDF5-F6D9-6DED-551F17671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65D132-30A6-6862-3E0F-8F46115D3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10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0F24A0-9AFF-9C54-750E-A9FF515FE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335" y="1940767"/>
            <a:ext cx="10069330" cy="366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007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BC3592-1400-CA07-1B8A-29EB18329B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E32D9-01E9-774C-7523-24ABDE46A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Lime  Implementation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182A1-5B04-A888-7663-F2C419FB0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/>
          </a:p>
          <a:p>
            <a:endParaRPr lang="en-US" dirty="0"/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10DFD2-8645-4226-712B-C4342FBF3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3BF4CC-4767-A4B1-D77E-59F23A657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11</a:t>
            </a:fld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A4EF792-739E-9F4D-7640-E3E2DAD86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190" y="1475190"/>
            <a:ext cx="9526329" cy="4448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075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7D3784-21F8-3E26-EA7C-1C17E6C82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B57AE-AFCA-C32F-B7E1-0E8734B60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Lime  Implementation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B83D5-B738-EE44-508B-DF92714852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/>
          </a:p>
          <a:p>
            <a:endParaRPr lang="en-US" dirty="0"/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60EE80-90DF-9456-C5A9-75617406F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9FF571-2CA5-C34C-DE6E-DF8501422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12</a:t>
            </a:fld>
            <a:endParaRPr lang="en-IN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AF0F8B-54D6-CAC4-6E19-17BACCC87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48882"/>
            <a:ext cx="10339873" cy="5079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2591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DB7DD7-58F6-F8F8-AA99-86EF78B680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E67FA-56EB-8760-2B17-1E4D8FE41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Lime  Implementation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418E1-D388-4ADD-7EB8-17E5C8ED3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/>
          </a:p>
          <a:p>
            <a:endParaRPr lang="en-US" dirty="0"/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AB4BED-AA89-89DD-A9E1-8528882A1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BEE71F-9B2B-366D-82AF-EC67319E0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13</a:t>
            </a:fld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E9FA9C-802F-104C-3C05-961F5363C1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55577"/>
            <a:ext cx="10433180" cy="5122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2497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351241-ABF2-A1DF-8474-8BE3459706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20401-509A-3706-575C-2BD4AC7DE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Lime  Implementation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7D2F0-E883-7B1C-378E-2AB0702442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/>
          </a:p>
          <a:p>
            <a:endParaRPr lang="en-US" dirty="0"/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E622EA-9319-A9EE-A1BD-098C9B150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7A55AE-3234-C77D-C087-93D22F311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14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3B0D90-E18D-4015-591D-DC121ECFAB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698" y="1825625"/>
            <a:ext cx="10515600" cy="4089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479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F54AA1-ACB5-0110-4C3D-49AC82E41F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2D87C-2B48-8E73-3CC3-5EB07D4D7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Lime  Implementation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3CC44-57A4-7F00-B272-72CDABC5E1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/>
          </a:p>
          <a:p>
            <a:endParaRPr lang="en-US" dirty="0"/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BE7DED-20D8-756C-D2A6-1ADF92F0D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94F380-197C-C1B4-5817-BB6A67C56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15</a:t>
            </a:fld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DE11FD-D807-DFED-3FF4-B84DB537F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950" y="1825625"/>
            <a:ext cx="11400100" cy="4530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1757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AABC97-BBE1-314A-8586-8CA157F77F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DA81D-7CB4-B1B2-7039-5CE9A9E3C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Lime  Implementation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BF807-8AAE-BDF9-86CE-2721EABEA9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/>
          </a:p>
          <a:p>
            <a:endParaRPr lang="en-US" dirty="0"/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605EB-035D-8D78-BEDE-49192BE27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52F1AA-E21A-5D16-0B0B-A3F97A0FD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16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5768E1-5408-E974-74BE-A40F8BBC14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388" y="1825624"/>
            <a:ext cx="8945223" cy="4180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6940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1DE9DD-71BB-DA69-000D-DD8875D7BC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8E1C2-FA98-0D35-6C99-23181D26A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Lime  Implementation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00EF1-1167-9E36-3103-70D4C624D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/>
          </a:p>
          <a:p>
            <a:endParaRPr lang="en-US" dirty="0"/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43086F-5DCE-E85E-8B66-A299FB0C4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AE0CFA-76DD-D8A4-B3B1-A440A47E0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17</a:t>
            </a:fld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DB5065-D0E4-0833-3054-8B147A899C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054" y="1604865"/>
            <a:ext cx="1030099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9154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5741D3-767C-E7F0-623D-8C058164E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262C8-3FE5-9802-58BB-2F2715CFE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Lime  Implementation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8EDFC-7135-8E65-5406-9CED696EBE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/>
          </a:p>
          <a:p>
            <a:endParaRPr lang="en-US" dirty="0"/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1B7A8A-09AA-6C78-C31F-15B3AAE79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6AB922-2D6E-9B75-4C92-8A6C7B4C8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18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5937C9-849B-8A44-70FC-67A2EFF12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415" y="1690688"/>
            <a:ext cx="8021169" cy="421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4924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026B8E-5920-89FD-1064-DDF7C4588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C9691-CF16-7575-F729-778869CE6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Lime  Implementation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81DE3B-5810-6EDA-1089-23A249E1DC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/>
          </a:p>
          <a:p>
            <a:endParaRPr lang="en-US" dirty="0"/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6F0CE5-2612-DBF1-65AD-5511DA57C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EFB400-7B31-F29C-323A-EE0C87A33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19</a:t>
            </a:fld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38DE9E-A436-FE53-0C7C-3286EB48D0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4073" y="1687876"/>
            <a:ext cx="736385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620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1D3BD-21ED-4200-A35D-5864E79FF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AE32C-01B9-4D24-8F7D-680E6749A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Raghu Prasad – BE, MS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Total of 30 years of experience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7 years as a lecturer in an Engineering College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23 Years into IT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Worked with companies like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CISCO,CSC,ICICI,First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Apex – NTT Data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Currently into Corporate training and consultancy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Worked with corporates and public sector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Service Offerings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– In person/On-line/Corporate/Academic Institutes</a:t>
            </a:r>
          </a:p>
          <a:p>
            <a:r>
              <a:rPr lang="en-IN" sz="2900" b="1" dirty="0">
                <a:latin typeface="Arial" panose="020B0604020202020204" pitchFamily="34" charset="0"/>
                <a:cs typeface="Arial" panose="020B0604020202020204" pitchFamily="34" charset="0"/>
              </a:rPr>
              <a:t>Consultancy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– Consultant to vendor of Atal Tinkering Lab/ECIL-ECIT,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Incarnus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– Healthcare Service Provider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Technologies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Java,Python,Web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technologies,Java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Script technologies (MEAN stack),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IOT,Test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Automation,Machine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Learning,Artificial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Intelligence,ERP,.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NET,Cloud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Computing,Devops,MLOps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Customers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ILinkDigital,Operative,Flatworld,IQVIA,Sony,Philips,L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T,NextGen,Incarnus,Aspire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system,</a:t>
            </a:r>
          </a:p>
          <a:p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NewHorizonCollege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Engineering,NIE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Mysore,Acharya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College Of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Engineering,SIT-Tumakuru,BGS-IT,Sindhi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College,Malnad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Enginering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College,S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B College of Management, REVA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University,Nagarjuna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Engineering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College,Dayanand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Sagar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University,NIT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-Imphal</a:t>
            </a:r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032440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5409A7-4A1C-E2E6-A07E-7346598764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C7A38-E1CF-2B07-64F1-89ADDBB08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Lime  Implementation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4FA21-85BB-C705-36B3-2995EACD7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/>
          </a:p>
          <a:p>
            <a:endParaRPr lang="en-US" dirty="0"/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323E5E-632E-C576-BA69-B5825448E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E1A65D-611C-E6D7-22A6-23F162A92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20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AF1C62B-D772-2834-00B9-ACD6D77D5A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68759"/>
            <a:ext cx="10515600" cy="460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3177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26A77-F3CD-2490-796C-F0C6A5C49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AD9FD-B616-395A-2141-6FF4313E4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Lime  Implementation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D5E96-4C34-1416-8327-E20EA0FB0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/>
          </a:p>
          <a:p>
            <a:endParaRPr lang="en-US" dirty="0"/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8D084A-F41A-675F-8FD1-DA1108908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A1223D-03DF-3B93-EFA1-7B0AFE6D8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21</a:t>
            </a:fld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18D345-72FE-423C-40E7-04F060524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116" y="1551123"/>
            <a:ext cx="9050013" cy="471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7963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80AA95-6513-1352-E4B5-B004B26BFA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48C7B-698F-70C3-6A33-05417E475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Lime  Implementation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1DF31-99E3-89B7-4F06-39D1CFA1A4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/>
          </a:p>
          <a:p>
            <a:endParaRPr lang="en-US" dirty="0"/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E5C0A8-6983-8CD0-685D-A2C557CC1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2AA3F1-F18A-18A8-54CB-9D20F1B6B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22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0839F4-AB41-C296-6AC4-C2E24BD8E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140" y="1524842"/>
            <a:ext cx="9050013" cy="469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124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EA1472-2783-27CF-7A20-44EAB6917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131C2-34DD-01DF-C8CB-548679686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Lime  Implementation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08A2F1-A31F-9037-6148-8A2D86D966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/>
          </a:p>
          <a:p>
            <a:endParaRPr lang="en-US" dirty="0"/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B4B738-8803-D7EC-504C-E91E9B1B5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96AC78-F657-4C1F-6C1F-4670B799C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23</a:t>
            </a:fld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B9284E-B30F-E120-1FA7-A76B64317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46238"/>
            <a:ext cx="9297698" cy="438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2995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3C7937-F1AD-1B84-C71E-E2915E6337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2D183-2D5A-6727-F9D6-129E3CE0B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86FED-552B-7672-D132-C7F560444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Paper: The original LIME paper- </a:t>
            </a:r>
            <a:r>
              <a:rPr lang="en-US" dirty="0">
                <a:hlinkClick r:id="rId3"/>
              </a:rPr>
              <a:t>https://arxiv.org/abs/1602.04938</a:t>
            </a:r>
            <a:r>
              <a:rPr lang="en-US" dirty="0"/>
              <a:t> GitHub repo: </a:t>
            </a:r>
            <a:r>
              <a:rPr lang="en-US" dirty="0">
                <a:hlinkClick r:id="rId4"/>
              </a:rPr>
              <a:t>https://github.com/marcotcr/lime</a:t>
            </a:r>
            <a:r>
              <a:rPr lang="en-US" dirty="0"/>
              <a:t> Blog/Articles: 1) </a:t>
            </a:r>
            <a:r>
              <a:rPr lang="en-US" dirty="0">
                <a:hlinkClick r:id="rId5"/>
              </a:rPr>
              <a:t>https://www.oreilly.com/content/intro...</a:t>
            </a:r>
            <a:r>
              <a:rPr lang="en-US" dirty="0"/>
              <a:t> 2) </a:t>
            </a:r>
            <a:r>
              <a:rPr lang="en-US" dirty="0">
                <a:hlinkClick r:id="rId6"/>
              </a:rPr>
              <a:t>https://newsletter.theaiedge.io/p/the...</a:t>
            </a:r>
            <a:br>
              <a:rPr lang="en-US" dirty="0"/>
            </a:br>
            <a:r>
              <a:rPr lang="en-US" dirty="0"/>
              <a:t>https://youtu.be/qQvC6FWlc-E?si=zaQ_GSoscg0z8sP6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95403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FA290-8B3A-4103-A00E-06244A24C2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52356"/>
            <a:ext cx="9144000" cy="935575"/>
          </a:xfrm>
        </p:spPr>
        <p:txBody>
          <a:bodyPr>
            <a:normAutofit/>
          </a:bodyPr>
          <a:lstStyle/>
          <a:p>
            <a:r>
              <a:rPr lang="en-IN" sz="4800" dirty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B74BFB-7A18-4DF0-8E46-E05235A52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754313"/>
          </a:xfrm>
        </p:spPr>
        <p:txBody>
          <a:bodyPr>
            <a:noAutofit/>
          </a:bodyPr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Raghu Prasad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9845547471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C57037-1BA5-4CBD-8260-3759DECD7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www.</a:t>
            </a:r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kaushalya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1DA70F-03AB-406E-88DC-93CC07431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>
                <a:latin typeface="Arial" panose="020B0604020202020204" pitchFamily="34" charset="0"/>
                <a:cs typeface="Arial" panose="020B0604020202020204" pitchFamily="34" charset="0"/>
              </a:rPr>
              <a:t>25</a:t>
            </a:fld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424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LIME Deep drive</a:t>
            </a: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993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8A60E1-A43C-0D84-0EEC-721E01E8DC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2B042-4D46-390D-CA5B-22769D371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ntroduction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C97A2-F759-4B50-1722-D2336FF1C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LIME (Local Interpretable Model-agnostic Explanations)</a:t>
            </a:r>
          </a:p>
          <a:p>
            <a:r>
              <a:rPr lang="en-US" b="1" dirty="0"/>
              <a:t>LIME</a:t>
            </a:r>
            <a:r>
              <a:rPr lang="en-US" dirty="0"/>
              <a:t> is an Explainable AI (XAI) technique used to understand </a:t>
            </a:r>
            <a:r>
              <a:rPr lang="en-US" b="1" dirty="0"/>
              <a:t>why a machine learning model made a specific prediction for one instance.</a:t>
            </a:r>
            <a:endParaRPr lang="en-US" dirty="0"/>
          </a:p>
          <a:p>
            <a:r>
              <a:rPr lang="en-US" dirty="0"/>
              <a:t>👉 It explains predictions </a:t>
            </a:r>
            <a:r>
              <a:rPr lang="en-US" b="1" dirty="0"/>
              <a:t>locally</a:t>
            </a:r>
            <a:r>
              <a:rPr lang="en-US" dirty="0"/>
              <a:t> — for one data point at a time.</a:t>
            </a:r>
          </a:p>
          <a:p>
            <a:r>
              <a:rPr lang="en-US" b="1" dirty="0"/>
              <a:t>🧩 Key Idea</a:t>
            </a:r>
          </a:p>
          <a:p>
            <a:r>
              <a:rPr lang="en-US" dirty="0"/>
              <a:t>Instead of understanding the whole model:</a:t>
            </a:r>
          </a:p>
          <a:p>
            <a:r>
              <a:rPr lang="en-US" dirty="0"/>
              <a:t>🔍 LIME focuses on a </a:t>
            </a:r>
            <a:r>
              <a:rPr lang="en-US" b="1" dirty="0"/>
              <a:t>small neighborhood near the input</a:t>
            </a:r>
            <a:endParaRPr lang="en-US" dirty="0"/>
          </a:p>
          <a:p>
            <a:r>
              <a:rPr lang="en-US" dirty="0"/>
              <a:t>It answers:</a:t>
            </a:r>
          </a:p>
          <a:p>
            <a:r>
              <a:rPr lang="en-US" dirty="0"/>
              <a:t>👉 “Why did the model predict THIS result for THIS input?”</a:t>
            </a:r>
          </a:p>
          <a:p>
            <a:endParaRPr lang="en-IN" dirty="0"/>
          </a:p>
          <a:p>
            <a:endParaRPr lang="en-US" dirty="0"/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65F505-1380-C97B-9E68-6D2B83E53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1155-40F4-66B6-C897-CC4B70DD1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1246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8E2920-8499-63C8-4AFC-2BA8105C1A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CFE88-3374-050C-7547-1ECE14ADA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ntroduction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AC214B-B769-1381-F1EC-605DC68E5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1" dirty="0"/>
              <a:t>🏠 Example (House Price Prediction)</a:t>
            </a:r>
          </a:p>
          <a:p>
            <a:r>
              <a:rPr lang="en-US" dirty="0"/>
              <a:t>Suppose the model predicts:</a:t>
            </a:r>
          </a:p>
          <a:p>
            <a:r>
              <a:rPr lang="en-US" dirty="0"/>
              <a:t>💰 Price = $400,000 for one district</a:t>
            </a:r>
          </a:p>
          <a:p>
            <a:r>
              <a:rPr lang="en-US" dirty="0"/>
              <a:t>LIME explanation might say:</a:t>
            </a:r>
          </a:p>
          <a:p>
            <a:r>
              <a:rPr lang="en-US" dirty="0"/>
              <a:t>High median income → increases price</a:t>
            </a:r>
          </a:p>
          <a:p>
            <a:r>
              <a:rPr lang="en-US" dirty="0"/>
              <a:t>Coastal location → increases price</a:t>
            </a:r>
          </a:p>
          <a:p>
            <a:r>
              <a:rPr lang="en-US" dirty="0"/>
              <a:t>High population → decreases price</a:t>
            </a:r>
          </a:p>
          <a:p>
            <a:r>
              <a:rPr lang="en-US" b="1" dirty="0"/>
              <a:t>⚙️ How LIME Works (Conceptually)</a:t>
            </a:r>
          </a:p>
          <a:p>
            <a:r>
              <a:rPr lang="en-US" dirty="0"/>
              <a:t>Takes one data point</a:t>
            </a:r>
          </a:p>
          <a:p>
            <a:r>
              <a:rPr lang="en-US" dirty="0"/>
              <a:t>Creates many similar “perturbed” samples</a:t>
            </a:r>
          </a:p>
          <a:p>
            <a:r>
              <a:rPr lang="en-US" dirty="0"/>
              <a:t>Gets model predictions for those samples</a:t>
            </a:r>
          </a:p>
          <a:p>
            <a:r>
              <a:rPr lang="en-US" dirty="0"/>
              <a:t>Fits a simple interpretable model (e.g., linear model) locally</a:t>
            </a:r>
          </a:p>
          <a:p>
            <a:r>
              <a:rPr lang="en-US" dirty="0"/>
              <a:t>Uses it to explain the prediction</a:t>
            </a:r>
          </a:p>
          <a:p>
            <a:endParaRPr lang="en-IN" dirty="0"/>
          </a:p>
          <a:p>
            <a:endParaRPr lang="en-US" dirty="0"/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25BC40-2B2C-F109-86DE-161D9EC5C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AE2C32-C49E-6541-703D-6B4A34937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0835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9E9EC5-76B4-B269-DC04-251F62C9C0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4AB62-0FB0-4696-AC7C-5904E6A39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ntroduction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A9DD3-DBF3-9A20-C084-F393F79365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b="1" dirty="0"/>
              <a:t>📊 Why It’s Called “Model-Agnostic”</a:t>
            </a:r>
          </a:p>
          <a:p>
            <a:r>
              <a:rPr lang="en-IN" dirty="0"/>
              <a:t>LIME works with </a:t>
            </a:r>
            <a:r>
              <a:rPr lang="en-IN" b="1" dirty="0"/>
              <a:t>any model</a:t>
            </a:r>
            <a:r>
              <a:rPr lang="en-IN" dirty="0"/>
              <a:t>, including:</a:t>
            </a:r>
          </a:p>
          <a:p>
            <a:r>
              <a:rPr lang="en-IN" dirty="0"/>
              <a:t>✔ Linear models</a:t>
            </a:r>
            <a:br>
              <a:rPr lang="en-IN" dirty="0"/>
            </a:br>
            <a:r>
              <a:rPr lang="en-IN" dirty="0"/>
              <a:t>✔ Random Forest</a:t>
            </a:r>
            <a:br>
              <a:rPr lang="en-IN" dirty="0"/>
            </a:br>
            <a:r>
              <a:rPr lang="en-IN" dirty="0"/>
              <a:t>✔ Neural networks</a:t>
            </a:r>
            <a:br>
              <a:rPr lang="en-IN" dirty="0"/>
            </a:br>
            <a:r>
              <a:rPr lang="en-IN" dirty="0"/>
              <a:t>✔ Deep learning</a:t>
            </a:r>
            <a:br>
              <a:rPr lang="en-IN" dirty="0"/>
            </a:br>
            <a:r>
              <a:rPr lang="en-IN" dirty="0"/>
              <a:t>✔ Black-box models</a:t>
            </a:r>
          </a:p>
          <a:p>
            <a:r>
              <a:rPr lang="en-US" b="1" dirty="0"/>
              <a:t>📈 What LIME Produces</a:t>
            </a:r>
          </a:p>
          <a:p>
            <a:r>
              <a:rPr lang="en-US" dirty="0"/>
              <a:t>Typically shows:</a:t>
            </a:r>
          </a:p>
          <a:p>
            <a:r>
              <a:rPr lang="en-US" dirty="0"/>
              <a:t>🔺 Features supporting the prediction</a:t>
            </a:r>
          </a:p>
          <a:p>
            <a:r>
              <a:rPr lang="en-US" dirty="0"/>
              <a:t>🔻 Features opposing the prediction</a:t>
            </a:r>
          </a:p>
          <a:p>
            <a:r>
              <a:rPr lang="en-US" dirty="0"/>
              <a:t>Importance of each feature</a:t>
            </a:r>
          </a:p>
          <a:p>
            <a:endParaRPr lang="en-IN" dirty="0"/>
          </a:p>
          <a:p>
            <a:endParaRPr lang="en-US" dirty="0"/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A37CB1-B156-594C-E70E-C571A7828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6E68F8-732A-7F56-C068-248E2F0D2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0743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E18796-CF17-54F0-3344-CAFBBA339D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70E48-FCDA-715E-61D0-803DFF3C5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ntroduction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43DF0-085B-2C87-5FCE-DBFA6A9B6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/>
          </a:p>
          <a:p>
            <a:endParaRPr lang="en-US" dirty="0"/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722EA-43F4-493F-C26D-108F22455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9D2D78-0AD7-E8EB-5A5A-5021AADF9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7</a:t>
            </a:fld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F1BEBA-D28C-3A82-3712-23C7B3210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121" y="1944786"/>
            <a:ext cx="8468907" cy="369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460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9CCDA6-40C4-01F4-B8AC-E14E22CDA8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52B90-F46B-C3EF-CEB9-48E0B7C52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ntroduction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92BD9A-42F2-245A-8B93-408BECE3D7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/>
          </a:p>
          <a:p>
            <a:endParaRPr lang="en-US" dirty="0"/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D5B431-17FC-8732-CA91-9D31E7CA5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1C6D96-6F99-0080-E46F-89F6205FF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8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DF81A2-FD92-5B4A-D576-F8E35656A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723" y="1322491"/>
            <a:ext cx="8724350" cy="4944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510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FE1206-672D-8675-B335-58DBC04E99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68356-EAEC-CEB4-51D4-1D0E13685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Lime  Implementation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40495-F085-6DE0-910B-2B2EFB026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/>
          </a:p>
          <a:p>
            <a:endParaRPr lang="en-US" dirty="0"/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0CFD97-0483-80E0-4138-F05E3E408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4FBDDF-75B5-5ACF-AFF0-5847819C1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9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F0D207-850C-BDD2-96D2-A655E30EC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1625000"/>
            <a:ext cx="11402009" cy="491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5963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13829</TotalTime>
  <Words>696</Words>
  <Application>Microsoft Office PowerPoint</Application>
  <PresentationFormat>Widescreen</PresentationFormat>
  <Paragraphs>247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Aptos</vt:lpstr>
      <vt:lpstr>Arial</vt:lpstr>
      <vt:lpstr>Calibri</vt:lpstr>
      <vt:lpstr>Calibri Light</vt:lpstr>
      <vt:lpstr>Office Theme</vt:lpstr>
      <vt:lpstr>LIME Deep drive  </vt:lpstr>
      <vt:lpstr>Introduction</vt:lpstr>
      <vt:lpstr>Topics</vt:lpstr>
      <vt:lpstr>Introduction</vt:lpstr>
      <vt:lpstr>Introduction</vt:lpstr>
      <vt:lpstr>Introduction</vt:lpstr>
      <vt:lpstr>Introduction</vt:lpstr>
      <vt:lpstr>Introduction</vt:lpstr>
      <vt:lpstr>Lime  Implementation</vt:lpstr>
      <vt:lpstr>Lime  Implementation</vt:lpstr>
      <vt:lpstr>Lime  Implementation</vt:lpstr>
      <vt:lpstr>Lime  Implementation</vt:lpstr>
      <vt:lpstr>Lime  Implementation</vt:lpstr>
      <vt:lpstr>Lime  Implementation</vt:lpstr>
      <vt:lpstr>Lime  Implementation</vt:lpstr>
      <vt:lpstr>Lime  Implementation</vt:lpstr>
      <vt:lpstr>Lime  Implementation</vt:lpstr>
      <vt:lpstr>Lime  Implementation</vt:lpstr>
      <vt:lpstr>Lime  Implementation</vt:lpstr>
      <vt:lpstr>Lime  Implementation</vt:lpstr>
      <vt:lpstr>Lime  Implementation</vt:lpstr>
      <vt:lpstr>Lime  Implementation</vt:lpstr>
      <vt:lpstr>Lime  Implementation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Basics</dc:title>
  <dc:creator>raghu prasad</dc:creator>
  <cp:lastModifiedBy>raghu prasad konandur</cp:lastModifiedBy>
  <cp:revision>879</cp:revision>
  <dcterms:created xsi:type="dcterms:W3CDTF">2017-06-25T15:07:02Z</dcterms:created>
  <dcterms:modified xsi:type="dcterms:W3CDTF">2026-02-19T09:38:41Z</dcterms:modified>
</cp:coreProperties>
</file>

<file path=docProps/thumbnail.jpeg>
</file>